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28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D5FC3-B484-42D4-8542-2D70EEA5A5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A02AA-5D85-48F1-90D2-8FCA5CB971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2611C-C90E-4008-BC0E-D45610063AB1}" type="datetimeFigureOut">
              <a:rPr lang="en-AU" smtClean="0"/>
              <a:t>11/01/2023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373D5-5350-4FF0-A2BB-50B3D05E3C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3A8C3-AEFB-4FDB-BD6B-1DADDFF2AE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FA99A-E6E3-40D3-B899-8954E4A8C6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81261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86D91-88C3-4944-8416-721FDA19D3DD}" type="datetimeFigureOut">
              <a:rPr lang="en-AU" smtClean="0"/>
              <a:t>11/01/2023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E50EF-8D5D-4B86-BE70-908936EB56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09861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DESIGN/IMA%20SERVER/JOBS%20IN%20PROGRESS/GME/GME0009%20-%20DESIGN%20Office%20Documents/07%20Dispatch/GME0004%20-%20C1L2P1%20-%20New%20Product%20Release%20Background%20for%20Word/Links/NPR_Background_1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61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86597BE2-C2A4-441F-9312-2C0E7F902C2A}" type="datetimeFigureOut">
              <a:rPr lang="en-AU" smtClean="0"/>
              <a:t>11/01/2023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FD2EF114-B2C7-4C0A-8D7C-445ADAC202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399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86597BE2-C2A4-441F-9312-2C0E7F902C2A}" type="datetimeFigureOut">
              <a:rPr lang="en-AU" smtClean="0"/>
              <a:t>11/01/2023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FD2EF114-B2C7-4C0A-8D7C-445ADAC202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753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1BF347-2C3E-4D0A-8C17-DD609920408F}"/>
              </a:ext>
            </a:extLst>
          </p:cNvPr>
          <p:cNvPicPr/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" y="-393065"/>
            <a:ext cx="7559040" cy="10692130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338075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86597BE2-C2A4-441F-9312-2C0E7F902C2A}" type="datetimeFigureOut">
              <a:rPr lang="en-AU" smtClean="0"/>
              <a:t>11/01/2023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FD2EF114-B2C7-4C0A-8D7C-445ADAC2024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763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86597BE2-C2A4-441F-9312-2C0E7F902C2A}" type="datetimeFigureOut">
              <a:rPr lang="en-AU" smtClean="0"/>
              <a:t>11/01/2023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FD2EF114-B2C7-4C0A-8D7C-445ADAC202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96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86597BE2-C2A4-441F-9312-2C0E7F902C2A}" type="datetimeFigureOut">
              <a:rPr lang="en-AU" smtClean="0"/>
              <a:t>11/01/2023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FD2EF114-B2C7-4C0A-8D7C-445ADAC202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518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86597BE2-C2A4-441F-9312-2C0E7F902C2A}" type="datetimeFigureOut">
              <a:rPr lang="en-AU" smtClean="0"/>
              <a:t>11/01/2023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FD2EF114-B2C7-4C0A-8D7C-445ADAC202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634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86597BE2-C2A4-441F-9312-2C0E7F902C2A}" type="datetimeFigureOut">
              <a:rPr lang="en-AU" smtClean="0"/>
              <a:t>11/01/2023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FD2EF114-B2C7-4C0A-8D7C-445ADAC202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91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86597BE2-C2A4-441F-9312-2C0E7F902C2A}" type="datetimeFigureOut">
              <a:rPr lang="en-AU" smtClean="0"/>
              <a:t>11/01/2023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FD2EF114-B2C7-4C0A-8D7C-445ADAC202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994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86597BE2-C2A4-441F-9312-2C0E7F902C2A}" type="datetimeFigureOut">
              <a:rPr lang="en-AU" smtClean="0"/>
              <a:t>11/01/2023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FD2EF114-B2C7-4C0A-8D7C-445ADAC202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956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Volumes/DESIGN/IMA%20SERVER/JOBS%20IN%20PROGRESS/GME/GME0009%20-%20DESIGN%20Office%20Documents/07%20Dispatch/GME0004%20-%20C1L2P1%20-%20New%20Product%20Release%20Background%20for%20Word/Links/NPR_Background_1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A0E83A-EA27-43BC-9CAA-4552EA96DBD8}"/>
              </a:ext>
            </a:extLst>
          </p:cNvPr>
          <p:cNvPicPr/>
          <p:nvPr userDrawn="1"/>
        </p:nvPicPr>
        <p:blipFill rotWithShape="1"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16"/>
          <a:stretch>
            <a:fillRect/>
          </a:stretch>
        </p:blipFill>
        <p:spPr bwMode="auto">
          <a:xfrm>
            <a:off x="0" y="-1964"/>
            <a:ext cx="6858001" cy="12790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10F50FF6-40B3-4E54-9D77-C9D114B0B703}"/>
              </a:ext>
            </a:extLst>
          </p:cNvPr>
          <p:cNvPicPr/>
          <p:nvPr userDrawn="1"/>
        </p:nvPicPr>
        <p:blipFill rotWithShape="1">
          <a:blip r:embed="rId15"/>
          <a:srcRect t="89519"/>
          <a:stretch/>
        </p:blipFill>
        <p:spPr>
          <a:xfrm>
            <a:off x="0" y="8890000"/>
            <a:ext cx="6858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0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 on a beach&#10;&#10;Description automatically generated with low confidence">
            <a:extLst>
              <a:ext uri="{FF2B5EF4-FFF2-40B4-BE49-F238E27FC236}">
                <a16:creationId xmlns:a16="http://schemas.microsoft.com/office/drawing/2014/main" id="{0999037B-7CAE-4FCD-E1DB-EB621D165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" b="16877"/>
          <a:stretch/>
        </p:blipFill>
        <p:spPr>
          <a:xfrm>
            <a:off x="8334" y="1238842"/>
            <a:ext cx="6858000" cy="3868866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1A2BBA6A-5CD7-498A-BC1D-2B0E31B85C38}"/>
              </a:ext>
            </a:extLst>
          </p:cNvPr>
          <p:cNvSpPr txBox="1"/>
          <p:nvPr/>
        </p:nvSpPr>
        <p:spPr>
          <a:xfrm>
            <a:off x="342899" y="5608220"/>
            <a:ext cx="6345887" cy="2933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AU" sz="1000" b="1" dirty="0">
                <a:solidFill>
                  <a:srgbClr val="333B41"/>
                </a:solidFill>
                <a:latin typeface="Calibri-Bold"/>
                <a:ea typeface="MS Mincho" panose="02020609040205080304" pitchFamily="49" charset="-128"/>
                <a:cs typeface="Calibri-Bold"/>
              </a:rPr>
              <a:t>10</a:t>
            </a:r>
            <a:r>
              <a:rPr lang="en-AU" sz="1000" b="1" baseline="30000" dirty="0">
                <a:solidFill>
                  <a:srgbClr val="333B41"/>
                </a:solidFill>
                <a:latin typeface="Calibri-Bold"/>
                <a:ea typeface="MS Mincho" panose="02020609040205080304" pitchFamily="49" charset="-128"/>
                <a:cs typeface="Calibri-Bold"/>
              </a:rPr>
              <a:t>th</a:t>
            </a:r>
            <a:r>
              <a:rPr lang="en-AU" sz="1000" b="1" dirty="0">
                <a:solidFill>
                  <a:srgbClr val="333B41"/>
                </a:solidFill>
                <a:latin typeface="Calibri-Bold"/>
                <a:ea typeface="MS Mincho" panose="02020609040205080304" pitchFamily="49" charset="-128"/>
                <a:cs typeface="Calibri-Bold"/>
              </a:rPr>
              <a:t> October</a:t>
            </a:r>
            <a:r>
              <a:rPr lang="en-AU" sz="1000" b="1" dirty="0">
                <a:solidFill>
                  <a:srgbClr val="333B41"/>
                </a:solidFill>
                <a:effectLst/>
                <a:latin typeface="Calibri-Bold"/>
                <a:ea typeface="MS Mincho" panose="02020609040205080304" pitchFamily="49" charset="-128"/>
                <a:cs typeface="Calibri-Bold"/>
              </a:rPr>
              <a:t> 2022</a:t>
            </a:r>
          </a:p>
          <a:p>
            <a:pPr>
              <a:spcAft>
                <a:spcPts val="600"/>
              </a:spcAft>
            </a:pPr>
            <a:endParaRPr lang="en-US" sz="1000" dirty="0">
              <a:solidFill>
                <a:srgbClr val="333C42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pPr>
              <a:spcAft>
                <a:spcPts val="1800"/>
              </a:spcAft>
            </a:pPr>
            <a:r>
              <a:rPr lang="en-US" sz="1000" dirty="0">
                <a:solidFill>
                  <a:srgbClr val="333C42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GME is proud to launch the newest addition to our AE4700 series of fiberglass radome antennas, the AT4705BATP. This Heavy-Duty Multi Band Cellular All Terrain Twin Pack is Australian designed and manufactured to meet the tough conditions of the Australian outback.</a:t>
            </a:r>
          </a:p>
          <a:p>
            <a:pPr>
              <a:spcAft>
                <a:spcPts val="1800"/>
              </a:spcAft>
            </a:pPr>
            <a:r>
              <a:rPr lang="en-US" sz="1000" dirty="0">
                <a:solidFill>
                  <a:srgbClr val="333C42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Our AT4704BA and AT4705BA are multiband cellular antennas with optimal performance to suit the 4G LTE networks found around the fringes of rural areas. </a:t>
            </a:r>
          </a:p>
          <a:p>
            <a:pPr>
              <a:spcAft>
                <a:spcPts val="1800"/>
              </a:spcAft>
            </a:pPr>
            <a:r>
              <a:rPr lang="en-US" sz="1000" dirty="0">
                <a:solidFill>
                  <a:srgbClr val="333C42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The AT4705BATP includes a combination of a shorter length whip with lower gain for mountainous terrain or built-up areas, and a longer length whip with higher gain for travelling on open roads or flat terrain.</a:t>
            </a:r>
          </a:p>
          <a:p>
            <a:pPr>
              <a:spcAft>
                <a:spcPts val="1800"/>
              </a:spcAft>
            </a:pPr>
            <a:r>
              <a:rPr lang="en-US" sz="1000" dirty="0">
                <a:solidFill>
                  <a:srgbClr val="333C42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GME has a specialised design team with the ability to develop application specific antenna products. With a purpose-built facility based in Sydney, GME continues our on-going commitment and dedication to local Australian manufacturing. Local manufacturing ensures GME is able to produce the highest quality communications equipment tailored to the harsh Australian landscape.</a:t>
            </a:r>
          </a:p>
          <a:p>
            <a:pPr>
              <a:spcAft>
                <a:spcPts val="1800"/>
              </a:spcAft>
            </a:pPr>
            <a:r>
              <a:rPr lang="en-US" sz="1000" dirty="0">
                <a:solidFill>
                  <a:srgbClr val="333C42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For more information, visit </a:t>
            </a:r>
            <a:r>
              <a:rPr lang="en-US" sz="1000" b="1" dirty="0">
                <a:solidFill>
                  <a:srgbClr val="ED193A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www.gme.net.au</a:t>
            </a:r>
            <a:endParaRPr lang="en-AU" sz="1000" dirty="0">
              <a:solidFill>
                <a:srgbClr val="333C42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26CC5B-B89D-49AF-A545-6A9A6C3CB8C1}"/>
              </a:ext>
            </a:extLst>
          </p:cNvPr>
          <p:cNvSpPr/>
          <p:nvPr/>
        </p:nvSpPr>
        <p:spPr>
          <a:xfrm>
            <a:off x="774699" y="807135"/>
            <a:ext cx="60786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MS Mincho" panose="02020609040205080304" pitchFamily="49" charset="-128"/>
              </a:rPr>
              <a:t>Heavy Duty All Terrain Pack (Multi-band Cellular) </a:t>
            </a:r>
            <a:r>
              <a:rPr lang="en-AU" sz="1200" dirty="0">
                <a:latin typeface="Calibri" panose="020F0502020204030204" pitchFamily="34" charset="0"/>
                <a:ea typeface="MS Mincho" panose="02020609040205080304" pitchFamily="49" charset="-128"/>
              </a:rPr>
              <a:t>- AT4705BATP </a:t>
            </a:r>
            <a:endParaRPr lang="en-AU" sz="1200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8800D430-4289-4006-995D-BB6B7F6F6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16" y="5193052"/>
            <a:ext cx="800371" cy="7099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5EE1A6-196D-8676-4EF8-5CA8F79EA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423446" y="3821338"/>
            <a:ext cx="3679080" cy="4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9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>
            <a:extLst>
              <a:ext uri="{FF2B5EF4-FFF2-40B4-BE49-F238E27FC236}">
                <a16:creationId xmlns:a16="http://schemas.microsoft.com/office/drawing/2014/main" id="{E3E9F8F0-4157-4A62-B3B9-D93CF619E48B}"/>
              </a:ext>
            </a:extLst>
          </p:cNvPr>
          <p:cNvSpPr txBox="1"/>
          <p:nvPr/>
        </p:nvSpPr>
        <p:spPr>
          <a:xfrm>
            <a:off x="2543091" y="8538145"/>
            <a:ext cx="2894035" cy="38348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AU" sz="1400" b="1" cap="all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Our 1 year standard warranty</a:t>
            </a:r>
            <a:r>
              <a:rPr lang="en-AU" sz="1600" dirty="0">
                <a:solidFill>
                  <a:srgbClr val="FFFFF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AU" sz="1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723678-A777-4976-BAF1-E0DC4EF89325}"/>
              </a:ext>
            </a:extLst>
          </p:cNvPr>
          <p:cNvGrpSpPr/>
          <p:nvPr/>
        </p:nvGrpSpPr>
        <p:grpSpPr>
          <a:xfrm>
            <a:off x="342900" y="2982796"/>
            <a:ext cx="3098408" cy="1567084"/>
            <a:chOff x="342900" y="5956299"/>
            <a:chExt cx="6196816" cy="1567084"/>
          </a:xfrm>
        </p:grpSpPr>
        <p:sp>
          <p:nvSpPr>
            <p:cNvPr id="16" name="Text Box 13">
              <a:extLst>
                <a:ext uri="{FF2B5EF4-FFF2-40B4-BE49-F238E27FC236}">
                  <a16:creationId xmlns:a16="http://schemas.microsoft.com/office/drawing/2014/main" id="{570A0320-7B8C-4E90-A62D-E06F342AAA09}"/>
                </a:ext>
              </a:extLst>
            </p:cNvPr>
            <p:cNvSpPr txBox="1"/>
            <p:nvPr/>
          </p:nvSpPr>
          <p:spPr>
            <a:xfrm>
              <a:off x="367516" y="5956299"/>
              <a:ext cx="6172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Bef>
                  <a:spcPts val="1135"/>
                </a:spcBef>
                <a:spcAft>
                  <a:spcPts val="0"/>
                </a:spcAft>
              </a:pPr>
              <a:r>
                <a:rPr lang="en-AU" sz="1600" b="1" dirty="0">
                  <a:solidFill>
                    <a:srgbClr val="333B41"/>
                  </a:solidFill>
                  <a:effectLst/>
                  <a:latin typeface="Calibri-Bold"/>
                  <a:ea typeface="MS Mincho" panose="02020609040205080304" pitchFamily="49" charset="-128"/>
                  <a:cs typeface="Calibri-Bold"/>
                </a:rPr>
                <a:t>Key Specs</a:t>
              </a:r>
              <a:endParaRPr lang="en-AU" sz="1600" dirty="0">
                <a:solidFill>
                  <a:srgbClr val="333B41"/>
                </a:solidFill>
                <a:effectLst/>
                <a:latin typeface="Calibri-Bold"/>
                <a:ea typeface="MS Mincho" panose="02020609040205080304" pitchFamily="49" charset="-128"/>
                <a:cs typeface="Calibri-Bold"/>
              </a:endParaRPr>
            </a:p>
            <a:p>
              <a:pPr>
                <a:spcAft>
                  <a:spcPts val="0"/>
                </a:spcAft>
              </a:pPr>
              <a:r>
                <a:rPr lang="en-AU" sz="1200" dirty="0"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E1F62BF2-D1DD-4CD0-82B1-7D5CE8AFC63B}"/>
                </a:ext>
              </a:extLst>
            </p:cNvPr>
            <p:cNvSpPr txBox="1"/>
            <p:nvPr/>
          </p:nvSpPr>
          <p:spPr>
            <a:xfrm>
              <a:off x="342900" y="6266083"/>
              <a:ext cx="6057900" cy="1257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lvl="0" indent="-342900">
                <a:spcAft>
                  <a:spcPts val="300"/>
                </a:spcAft>
                <a:buFont typeface="Symbol" panose="05050102010706020507" pitchFamily="18" charset="2"/>
                <a:buChar char=""/>
              </a:pPr>
              <a:endParaRPr lang="en-AU" sz="1000" dirty="0">
                <a:solidFill>
                  <a:srgbClr val="333C42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endParaRPr>
            </a:p>
          </p:txBody>
        </p:sp>
      </p:grpSp>
      <p:sp>
        <p:nvSpPr>
          <p:cNvPr id="19" name="Text Box 15">
            <a:extLst>
              <a:ext uri="{FF2B5EF4-FFF2-40B4-BE49-F238E27FC236}">
                <a16:creationId xmlns:a16="http://schemas.microsoft.com/office/drawing/2014/main" id="{1120F439-C574-42BE-826D-E28A21A964CF}"/>
              </a:ext>
            </a:extLst>
          </p:cNvPr>
          <p:cNvSpPr txBox="1"/>
          <p:nvPr/>
        </p:nvSpPr>
        <p:spPr>
          <a:xfrm>
            <a:off x="368469" y="3366288"/>
            <a:ext cx="3276744" cy="189225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dirty="0">
                <a:solidFill>
                  <a:srgbClr val="333C42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Interchangeable Whips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dirty="0">
                <a:solidFill>
                  <a:srgbClr val="333C42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Black Fibreglass Radome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dirty="0">
                <a:solidFill>
                  <a:srgbClr val="333C42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Heavy Duty Spring Base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dirty="0">
                <a:solidFill>
                  <a:srgbClr val="333C42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Detachable Whip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dirty="0">
                <a:solidFill>
                  <a:srgbClr val="333C42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Ground Independent Design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dirty="0">
                <a:solidFill>
                  <a:srgbClr val="333C42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Pre-terminated SMA Connection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dirty="0">
                <a:solidFill>
                  <a:srgbClr val="333C42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Covers 700, 850, 900 &amp; 1800-2100MHz Cellular Bands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sz="1000" dirty="0">
                <a:solidFill>
                  <a:srgbClr val="333C42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AW4704BCEL - 2.5dBi (700-900</a:t>
            </a:r>
            <a:r>
              <a:rPr lang="en-AU" sz="1000" dirty="0">
                <a:solidFill>
                  <a:srgbClr val="333C42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MHz</a:t>
            </a:r>
            <a:r>
              <a:rPr lang="pl-PL" sz="1000" dirty="0">
                <a:solidFill>
                  <a:srgbClr val="333C42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) 5dBi (1800-2100</a:t>
            </a:r>
            <a:r>
              <a:rPr lang="en-AU" sz="1000" dirty="0">
                <a:solidFill>
                  <a:srgbClr val="333C42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MHz</a:t>
            </a:r>
            <a:r>
              <a:rPr lang="pl-PL" sz="1000" dirty="0">
                <a:solidFill>
                  <a:srgbClr val="333C42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)</a:t>
            </a:r>
            <a:endParaRPr lang="en-US" sz="1000" dirty="0">
              <a:solidFill>
                <a:srgbClr val="333C42"/>
              </a:solidFill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sz="1000" dirty="0">
                <a:solidFill>
                  <a:srgbClr val="333C42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AW4705BCEL - 7dBi (700-900</a:t>
            </a:r>
            <a:r>
              <a:rPr lang="en-AU" sz="1000" dirty="0">
                <a:solidFill>
                  <a:srgbClr val="333C42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MHz</a:t>
            </a:r>
            <a:r>
              <a:rPr lang="pl-PL" sz="1000" dirty="0">
                <a:solidFill>
                  <a:srgbClr val="333C42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)  2.5dBi (1800-2100</a:t>
            </a:r>
            <a:r>
              <a:rPr lang="en-AU" sz="1000" dirty="0">
                <a:solidFill>
                  <a:srgbClr val="333C42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MHz</a:t>
            </a:r>
            <a:r>
              <a:rPr lang="pl-PL" sz="1000" dirty="0">
                <a:solidFill>
                  <a:srgbClr val="333C42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)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dirty="0">
                <a:solidFill>
                  <a:srgbClr val="333C42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Length: 580mm / 1200mm</a:t>
            </a:r>
          </a:p>
        </p:txBody>
      </p: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3B2881CE-796F-45B0-B6B8-D98B6DA51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28" y="4988344"/>
            <a:ext cx="937160" cy="83124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7EC5EDB-052F-4383-A7B1-00BBAA256B5D}"/>
              </a:ext>
            </a:extLst>
          </p:cNvPr>
          <p:cNvGrpSpPr/>
          <p:nvPr/>
        </p:nvGrpSpPr>
        <p:grpSpPr>
          <a:xfrm>
            <a:off x="3439862" y="2982796"/>
            <a:ext cx="3098408" cy="1567084"/>
            <a:chOff x="342900" y="5956299"/>
            <a:chExt cx="6196816" cy="1567084"/>
          </a:xfrm>
        </p:grpSpPr>
        <p:sp>
          <p:nvSpPr>
            <p:cNvPr id="34" name="Text Box 13">
              <a:extLst>
                <a:ext uri="{FF2B5EF4-FFF2-40B4-BE49-F238E27FC236}">
                  <a16:creationId xmlns:a16="http://schemas.microsoft.com/office/drawing/2014/main" id="{4729B7FB-B4C7-4DFE-9109-DB954FA99B59}"/>
                </a:ext>
              </a:extLst>
            </p:cNvPr>
            <p:cNvSpPr txBox="1"/>
            <p:nvPr/>
          </p:nvSpPr>
          <p:spPr>
            <a:xfrm>
              <a:off x="367516" y="5956299"/>
              <a:ext cx="6172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Bef>
                  <a:spcPts val="1135"/>
                </a:spcBef>
                <a:spcAft>
                  <a:spcPts val="0"/>
                </a:spcAft>
              </a:pPr>
              <a:r>
                <a:rPr lang="en-AU" sz="1600" b="1" dirty="0">
                  <a:solidFill>
                    <a:srgbClr val="333B41"/>
                  </a:solidFill>
                  <a:latin typeface="Calibri-Bold"/>
                  <a:ea typeface="MS Mincho" panose="02020609040205080304" pitchFamily="49" charset="-128"/>
                  <a:cs typeface="Calibri-Bold"/>
                </a:rPr>
                <a:t>In the box</a:t>
              </a:r>
              <a:r>
                <a:rPr lang="en-AU" sz="1600" b="1" dirty="0">
                  <a:solidFill>
                    <a:srgbClr val="333B41"/>
                  </a:solidFill>
                  <a:effectLst/>
                  <a:latin typeface="Calibri-Bold"/>
                  <a:ea typeface="MS Mincho" panose="02020609040205080304" pitchFamily="49" charset="-128"/>
                  <a:cs typeface="Calibri-Bold"/>
                </a:rPr>
                <a:t> </a:t>
              </a:r>
              <a:endParaRPr lang="en-AU" sz="1600" dirty="0">
                <a:solidFill>
                  <a:srgbClr val="333B41"/>
                </a:solidFill>
                <a:effectLst/>
                <a:latin typeface="Calibri-Bold"/>
                <a:ea typeface="MS Mincho" panose="02020609040205080304" pitchFamily="49" charset="-128"/>
                <a:cs typeface="Calibri-Bold"/>
              </a:endParaRPr>
            </a:p>
            <a:p>
              <a:pPr>
                <a:spcAft>
                  <a:spcPts val="0"/>
                </a:spcAft>
              </a:pPr>
              <a:r>
                <a:rPr lang="en-AU" sz="1200" dirty="0"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5" name="Text Box 15">
              <a:extLst>
                <a:ext uri="{FF2B5EF4-FFF2-40B4-BE49-F238E27FC236}">
                  <a16:creationId xmlns:a16="http://schemas.microsoft.com/office/drawing/2014/main" id="{7020A65D-15C2-4969-AD67-EE04B898A128}"/>
                </a:ext>
              </a:extLst>
            </p:cNvPr>
            <p:cNvSpPr txBox="1"/>
            <p:nvPr/>
          </p:nvSpPr>
          <p:spPr>
            <a:xfrm>
              <a:off x="342900" y="6266083"/>
              <a:ext cx="6057900" cy="1257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lvl="0" indent="-342900">
                <a:spcAft>
                  <a:spcPts val="300"/>
                </a:spcAft>
                <a:buFont typeface="Symbol" panose="05050102010706020507" pitchFamily="18" charset="2"/>
                <a:buChar char=""/>
              </a:pPr>
              <a:endParaRPr lang="en-AU" sz="1000" dirty="0">
                <a:solidFill>
                  <a:srgbClr val="333C42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endParaRPr>
            </a:p>
          </p:txBody>
        </p:sp>
      </p:grpSp>
      <p:sp>
        <p:nvSpPr>
          <p:cNvPr id="36" name="Text Box 15">
            <a:extLst>
              <a:ext uri="{FF2B5EF4-FFF2-40B4-BE49-F238E27FC236}">
                <a16:creationId xmlns:a16="http://schemas.microsoft.com/office/drawing/2014/main" id="{6E594C4E-9464-4E6C-A3BF-4CF971232B18}"/>
              </a:ext>
            </a:extLst>
          </p:cNvPr>
          <p:cNvSpPr txBox="1"/>
          <p:nvPr/>
        </p:nvSpPr>
        <p:spPr>
          <a:xfrm>
            <a:off x="3465430" y="3366288"/>
            <a:ext cx="3276745" cy="12573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dirty="0">
                <a:solidFill>
                  <a:srgbClr val="333C42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Antenna Whip (AW4704BCEL)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dirty="0">
                <a:solidFill>
                  <a:srgbClr val="333C42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Antenna Whip (AW4705BCEL)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dirty="0">
                <a:solidFill>
                  <a:srgbClr val="333C42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Heavy Duty Spring Base &amp; Lead Assembly - SMA Connector (AS004BSCEL)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39FC91-5796-4E85-BB4C-3893CBC57887}"/>
              </a:ext>
            </a:extLst>
          </p:cNvPr>
          <p:cNvSpPr/>
          <p:nvPr/>
        </p:nvSpPr>
        <p:spPr>
          <a:xfrm>
            <a:off x="774699" y="807135"/>
            <a:ext cx="40983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MS Mincho" panose="02020609040205080304" pitchFamily="49" charset="-128"/>
              </a:rPr>
              <a:t>Heavy Duty All Terrain Pack (Multi-band Cellular) </a:t>
            </a:r>
            <a:r>
              <a:rPr lang="en-AU" sz="1200" dirty="0">
                <a:latin typeface="Calibri" panose="020F0502020204030204" pitchFamily="34" charset="0"/>
                <a:ea typeface="MS Mincho" panose="02020609040205080304" pitchFamily="49" charset="-128"/>
              </a:rPr>
              <a:t>- AT4705BATP </a:t>
            </a:r>
            <a:endParaRPr lang="en-AU" sz="1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91CC66-4EAA-5FC7-00A8-6EE4130E8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2751"/>
              </p:ext>
            </p:extLst>
          </p:nvPr>
        </p:nvGraphicFramePr>
        <p:xfrm>
          <a:off x="297012" y="6096454"/>
          <a:ext cx="6263976" cy="2529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0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3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129">
                <a:tc gridSpan="2">
                  <a:txBody>
                    <a:bodyPr/>
                    <a:lstStyle/>
                    <a:p>
                      <a:pPr algn="l"/>
                      <a:endParaRPr lang="en-AU" sz="1600" b="0" dirty="0">
                        <a:latin typeface="Calibri bold" panose="020F0702030404030204" pitchFamily="34" charset="0"/>
                        <a:cs typeface="Calibri bold" panose="020F07020304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600" b="0" dirty="0">
                        <a:latin typeface="Kelson Sans" pitchFamily="50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24">
                <a:tc>
                  <a:txBody>
                    <a:bodyPr/>
                    <a:lstStyle/>
                    <a:p>
                      <a:pPr algn="l"/>
                      <a:r>
                        <a:rPr lang="en-AU" sz="1200" dirty="0"/>
                        <a:t>Model 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AT4705BATP</a:t>
                      </a:r>
                      <a:endParaRPr lang="en-AU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924">
                <a:tc>
                  <a:txBody>
                    <a:bodyPr/>
                    <a:lstStyle/>
                    <a:p>
                      <a:pPr algn="l"/>
                      <a:r>
                        <a:rPr lang="en-AU" sz="1200" dirty="0"/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Heavy Duty All Terrain Pack (Multi-band Cellular)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924">
                <a:tc>
                  <a:txBody>
                    <a:bodyPr/>
                    <a:lstStyle/>
                    <a:p>
                      <a:pPr algn="l"/>
                      <a:r>
                        <a:rPr lang="en-AU" sz="1200" dirty="0"/>
                        <a:t>EAN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93 19493 31622 4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924">
                <a:tc>
                  <a:txBody>
                    <a:bodyPr/>
                    <a:lstStyle/>
                    <a:p>
                      <a:pPr algn="l"/>
                      <a:r>
                        <a:rPr lang="en-AU" sz="1200" dirty="0"/>
                        <a:t>Country of Origin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Australia</a:t>
                      </a:r>
                      <a:endParaRPr lang="en-A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924">
                <a:tc>
                  <a:txBody>
                    <a:bodyPr/>
                    <a:lstStyle/>
                    <a:p>
                      <a:pPr algn="l"/>
                      <a:r>
                        <a:rPr lang="en-AU" sz="1200" dirty="0"/>
                        <a:t>Warranty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>
                          <a:latin typeface="+mj-lt"/>
                        </a:rPr>
                        <a:t>1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288559"/>
                  </a:ext>
                </a:extLst>
              </a:tr>
              <a:tr h="252924">
                <a:tc>
                  <a:txBody>
                    <a:bodyPr/>
                    <a:lstStyle/>
                    <a:p>
                      <a:pPr algn="l"/>
                      <a:r>
                        <a:rPr lang="en-AU" sz="1200" dirty="0"/>
                        <a:t>SRP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$439.00</a:t>
                      </a:r>
                      <a:endParaRPr lang="en-A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924">
                <a:tc>
                  <a:txBody>
                    <a:bodyPr/>
                    <a:lstStyle/>
                    <a:p>
                      <a:pPr algn="l"/>
                      <a:r>
                        <a:rPr lang="en-AU" sz="1200" dirty="0"/>
                        <a:t>Available From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AU" sz="12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A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March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787431"/>
                  </a:ext>
                </a:extLst>
              </a:tr>
              <a:tr h="252924">
                <a:tc>
                  <a:txBody>
                    <a:bodyPr/>
                    <a:lstStyle/>
                    <a:p>
                      <a:pPr algn="l"/>
                      <a:r>
                        <a:rPr lang="en-AU" sz="1200" dirty="0"/>
                        <a:t>Package Dimensions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+mj-lt"/>
                        </a:rPr>
                        <a:t>1330(H) x 125 (W) x 60 (D) mm – 2.22Kg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69504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0E676DD-473F-0A92-F449-45264600E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18708" y="-678246"/>
            <a:ext cx="293443" cy="6113419"/>
          </a:xfrm>
          <a:prstGeom prst="rect">
            <a:avLst/>
          </a:prstGeom>
        </p:spPr>
      </p:pic>
      <p:pic>
        <p:nvPicPr>
          <p:cNvPr id="7" name="Picture 6" descr="A picture containing dark&#10;&#10;Description automatically generated">
            <a:extLst>
              <a:ext uri="{FF2B5EF4-FFF2-40B4-BE49-F238E27FC236}">
                <a16:creationId xmlns:a16="http://schemas.microsoft.com/office/drawing/2014/main" id="{591102DE-C33F-269F-4B84-D79A56D2D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87603" y="388560"/>
            <a:ext cx="545321" cy="321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25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9358</TotalTime>
  <Words>342</Words>
  <Application>Microsoft Office PowerPoint</Application>
  <PresentationFormat>A4 Paper (210x297 mm)</PresentationFormat>
  <Paragraphs>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bold</vt:lpstr>
      <vt:lpstr>Calibri Light</vt:lpstr>
      <vt:lpstr>Calibri-Bold</vt:lpstr>
      <vt:lpstr>Symbol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Crooke</dc:creator>
  <cp:lastModifiedBy>Lina Wang</cp:lastModifiedBy>
  <cp:revision>188</cp:revision>
  <cp:lastPrinted>2018-03-08T03:04:30Z</cp:lastPrinted>
  <dcterms:created xsi:type="dcterms:W3CDTF">2017-11-21T22:17:56Z</dcterms:created>
  <dcterms:modified xsi:type="dcterms:W3CDTF">2023-01-10T22:39:59Z</dcterms:modified>
</cp:coreProperties>
</file>